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1" r:id="rId3"/>
    <p:sldId id="30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6" r:id="rId12"/>
    <p:sldId id="277" r:id="rId13"/>
    <p:sldId id="264" r:id="rId14"/>
    <p:sldId id="265" r:id="rId15"/>
    <p:sldId id="309" r:id="rId16"/>
    <p:sldId id="266" r:id="rId17"/>
    <p:sldId id="267" r:id="rId18"/>
    <p:sldId id="272" r:id="rId19"/>
    <p:sldId id="269" r:id="rId20"/>
    <p:sldId id="299" r:id="rId21"/>
    <p:sldId id="275" r:id="rId22"/>
    <p:sldId id="273" r:id="rId23"/>
    <p:sldId id="280" r:id="rId24"/>
    <p:sldId id="281" r:id="rId25"/>
    <p:sldId id="282" r:id="rId26"/>
    <p:sldId id="283" r:id="rId27"/>
    <p:sldId id="284" r:id="rId28"/>
    <p:sldId id="278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8" r:id="rId37"/>
    <p:sldId id="292" r:id="rId38"/>
    <p:sldId id="303" r:id="rId39"/>
    <p:sldId id="297" r:id="rId40"/>
    <p:sldId id="293" r:id="rId41"/>
    <p:sldId id="294" r:id="rId42"/>
    <p:sldId id="295" r:id="rId43"/>
    <p:sldId id="296" r:id="rId44"/>
    <p:sldId id="304" r:id="rId45"/>
    <p:sldId id="306" r:id="rId46"/>
    <p:sldId id="307" r:id="rId47"/>
    <p:sldId id="308" r:id="rId48"/>
    <p:sldId id="305" r:id="rId49"/>
    <p:sldId id="302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D1D"/>
    <a:srgbClr val="222000"/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Средний стиль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31.01.2013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bash.im/quote/420885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ожидалось после предыдущего слайда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pic>
        <p:nvPicPr>
          <p:cNvPr id="1026" name="Picture 2" descr="http://web-images.chacha.com/images/signs-you-are-a-rock-concert-douche-1578639408-jul-29-2012-6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46" y="-1682718"/>
            <a:ext cx="9179745" cy="61198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527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Но, получилось в итоге…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2050" name="Picture 2" descr="http://www.theculturalhallpodcast.com/wp-content/uploads/2012/03/People-Slee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48118"/>
            <a:ext cx="9144000" cy="6085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531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14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"Тест-простыней"</a:t>
            </a:r>
            <a:r>
              <a:rPr lang="ru-RU" dirty="0"/>
              <a:t> становится </a:t>
            </a:r>
            <a:r>
              <a:rPr lang="ru-RU" b="1" dirty="0"/>
              <a:t>слишком </a:t>
            </a:r>
            <a:r>
              <a:rPr lang="ru-RU" b="1" dirty="0" smtClean="0"/>
              <a:t>много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b="1" dirty="0"/>
              <a:t>В коде не разобраться</a:t>
            </a:r>
            <a:r>
              <a:rPr lang="ru-RU" dirty="0"/>
              <a:t> без </a:t>
            </a:r>
            <a:r>
              <a:rPr lang="ru-RU" dirty="0" err="1" smtClean="0"/>
              <a:t>пол-литру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/>
          </a:p>
          <a:p>
            <a:r>
              <a:rPr lang="ru-RU" dirty="0"/>
              <a:t>На </a:t>
            </a:r>
            <a:r>
              <a:rPr lang="ru-RU" b="1" dirty="0"/>
              <a:t>поддержку</a:t>
            </a:r>
            <a:r>
              <a:rPr lang="ru-RU" dirty="0"/>
              <a:t> уходит уж слишком </a:t>
            </a:r>
            <a:r>
              <a:rPr lang="ru-RU" b="1" dirty="0"/>
              <a:t>много </a:t>
            </a:r>
            <a:r>
              <a:rPr lang="ru-RU" b="1" dirty="0" smtClean="0"/>
              <a:t>времени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ru-RU" b="1" dirty="0"/>
          </a:p>
          <a:p>
            <a:r>
              <a:rPr lang="ru-RU" dirty="0"/>
              <a:t>Легче </a:t>
            </a:r>
            <a:r>
              <a:rPr lang="ru-RU" b="1" dirty="0" smtClean="0"/>
              <a:t>всё </a:t>
            </a:r>
            <a:r>
              <a:rPr lang="ru-RU" b="1" dirty="0"/>
              <a:t>переписать</a:t>
            </a:r>
            <a:r>
              <a:rPr lang="ru-RU" dirty="0"/>
              <a:t> </a:t>
            </a:r>
            <a:r>
              <a:rPr lang="ru-RU" dirty="0" smtClean="0"/>
              <a:t>заново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/>
          </a:p>
          <a:p>
            <a:r>
              <a:rPr lang="ru-RU" dirty="0"/>
              <a:t>Начинаете </a:t>
            </a:r>
            <a:r>
              <a:rPr lang="ru-RU" b="1" dirty="0"/>
              <a:t>ненавидеть разработчиков</a:t>
            </a:r>
            <a:r>
              <a:rPr lang="ru-RU" dirty="0"/>
              <a:t>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15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687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25083" y="1744128"/>
            <a:ext cx="244827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DejaVu Sans Mono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@"EXPIRYDATE_MM"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DejaVu Sans Mono"/>
              </a:rPr>
              <a:t>SelectElement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@"EXPIRYDATE_YY"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txtSecurityCode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driver.FindElementByName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@"CVV"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btnContinue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driver.FindElementById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DejaVu Sans Mono"/>
              </a:rPr>
              <a:t>btnSubmit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ddlMonthSelect.SelectByText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"05"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sz="1200" dirty="0" err="1">
                <a:solidFill>
                  <a:prstClr val="black"/>
                </a:solidFill>
                <a:latin typeface="DejaVu Sans Mono"/>
              </a:rPr>
              <a:t>ddlYearSelect.SelectByText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DejaVu Sans Mono"/>
              </a:rPr>
              <a:t>"15"</a:t>
            </a:r>
            <a:r>
              <a:rPr lang="en-US" sz="1200" dirty="0">
                <a:solidFill>
                  <a:prstClr val="black"/>
                </a:solidFill>
                <a:latin typeface="DejaVu Sans Mono"/>
              </a:rPr>
              <a:t>);</a:t>
            </a: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          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14" y="-1"/>
            <a:ext cx="5575286" cy="284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874204"/>
            <a:ext cx="5508103" cy="357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52" y="2942720"/>
            <a:ext cx="3911952" cy="2174751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31526"/>
            <a:ext cx="4276043" cy="230624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9236" y="1835532"/>
            <a:ext cx="2292615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ru-RU" sz="2400" b="1" dirty="0"/>
              <a:t>Прости, </a:t>
            </a:r>
            <a:r>
              <a:rPr lang="ru-RU" sz="2400" b="1" dirty="0" err="1" smtClean="0"/>
              <a:t>ня</a:t>
            </a:r>
            <a:r>
              <a:rPr lang="en-US" sz="2400" b="1" dirty="0" smtClean="0"/>
              <a:t>! </a:t>
            </a:r>
            <a:r>
              <a:rPr lang="en-US" sz="2400" b="1" dirty="0" smtClean="0">
                <a:sym typeface="Wingdings" pitchFamily="2" charset="2"/>
              </a:rPr>
              <a:t>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42171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16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17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/>
          <a:stretch/>
        </p:blipFill>
        <p:spPr bwMode="auto">
          <a:xfrm>
            <a:off x="0" y="-27385"/>
            <a:ext cx="9180512" cy="4456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en-US" dirty="0">
                <a:effectLst/>
              </a:rPr>
              <a:t> – </a:t>
            </a:r>
            <a:r>
              <a:rPr lang="ru-RU" dirty="0">
                <a:effectLst/>
              </a:rPr>
              <a:t>главная </a:t>
            </a:r>
            <a:r>
              <a:rPr lang="ru-RU" dirty="0" smtClean="0">
                <a:effectLst/>
              </a:rPr>
              <a:t>цель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18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2060848"/>
            <a:ext cx="8229600" cy="367240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хранение локаторов </a:t>
            </a:r>
            <a:r>
              <a:rPr lang="ru-RU" sz="2800" dirty="0"/>
              <a:t>в отдельном </a:t>
            </a:r>
            <a:r>
              <a:rPr lang="ru-RU" sz="2800" dirty="0" smtClean="0"/>
              <a:t>классе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ru-RU" sz="2800" dirty="0"/>
          </a:p>
          <a:p>
            <a:r>
              <a:rPr lang="ru-RU" sz="2800" dirty="0"/>
              <a:t>Обеспечить </a:t>
            </a:r>
            <a:r>
              <a:rPr lang="ru-R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повторное использование </a:t>
            </a:r>
            <a:r>
              <a:rPr lang="ru-RU" sz="2800" dirty="0"/>
              <a:t>локаторов и/или действий над страницей без дублирования </a:t>
            </a:r>
            <a:r>
              <a:rPr lang="ru-RU" sz="2800" dirty="0" smtClean="0"/>
              <a:t>кода</a:t>
            </a:r>
            <a:br>
              <a:rPr lang="ru-RU" sz="2800" dirty="0" smtClean="0"/>
            </a:br>
            <a:endParaRPr lang="en-US" sz="2800" dirty="0" smtClean="0"/>
          </a:p>
          <a:p>
            <a:r>
              <a:rPr lang="ru-RU" sz="2800" dirty="0" smtClean="0"/>
              <a:t>Обеспечить </a:t>
            </a:r>
            <a:r>
              <a:rPr lang="ru-RU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слой абстракции </a:t>
            </a:r>
            <a:r>
              <a:rPr lang="ru-RU" sz="2800" dirty="0" smtClean="0"/>
              <a:t>от «драйвера» так, чтобы в тестах не использовались физические элементы идентификации </a:t>
            </a:r>
            <a:br>
              <a:rPr lang="ru-RU" sz="2800" dirty="0" smtClean="0"/>
            </a:br>
            <a:r>
              <a:rPr lang="ru-RU" sz="2800" dirty="0" smtClean="0"/>
              <a:t>элементов управления приложением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055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Свойства </a:t>
            </a:r>
            <a:r>
              <a:rPr lang="en-US" dirty="0" err="1" smtClean="0">
                <a:effectLst/>
              </a:rPr>
              <a:t>PageObject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19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33674" y="1772816"/>
            <a:ext cx="8229600" cy="417646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1" dirty="0"/>
              <a:t>Декларирует одну </a:t>
            </a:r>
            <a:r>
              <a:rPr lang="ru-RU" sz="2800" dirty="0"/>
              <a:t>и лишь </a:t>
            </a:r>
            <a:r>
              <a:rPr lang="ru-RU" sz="2800" dirty="0" smtClean="0"/>
              <a:t>одну </a:t>
            </a:r>
            <a:r>
              <a:rPr lang="ru-RU" sz="2800" b="1" dirty="0" smtClean="0"/>
              <a:t>страницу </a:t>
            </a:r>
            <a:r>
              <a:rPr lang="ru-RU" sz="2800" dirty="0"/>
              <a:t>приложения</a:t>
            </a:r>
          </a:p>
          <a:p>
            <a:r>
              <a:rPr lang="ru-RU" sz="2800" b="1" dirty="0"/>
              <a:t>Страница</a:t>
            </a:r>
            <a:r>
              <a:rPr lang="ru-RU" sz="2800" dirty="0"/>
              <a:t> может быть </a:t>
            </a:r>
            <a:r>
              <a:rPr lang="ru-RU" sz="2800" b="1" dirty="0"/>
              <a:t>логической </a:t>
            </a:r>
            <a:r>
              <a:rPr lang="ru-RU" sz="2800" dirty="0"/>
              <a:t>либо </a:t>
            </a:r>
            <a:r>
              <a:rPr lang="ru-RU" sz="2800" b="1" dirty="0"/>
              <a:t>физической</a:t>
            </a:r>
          </a:p>
          <a:p>
            <a:r>
              <a:rPr lang="ru-RU" sz="2800" dirty="0"/>
              <a:t>Может содержать другие объекты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композиция</a:t>
            </a:r>
            <a:r>
              <a:rPr lang="ru-RU" sz="2800" dirty="0"/>
              <a:t>)</a:t>
            </a:r>
          </a:p>
          <a:p>
            <a:r>
              <a:rPr lang="ru-RU" sz="2800" dirty="0"/>
              <a:t>Может наследоваться от базовых классов </a:t>
            </a:r>
            <a:r>
              <a:rPr lang="en-US" sz="2800" dirty="0" err="1"/>
              <a:t>PageObject</a:t>
            </a:r>
            <a:r>
              <a:rPr lang="ru-RU" sz="2800" dirty="0"/>
              <a:t> (</a:t>
            </a:r>
            <a:r>
              <a:rPr lang="ru-RU" sz="2800" b="1" dirty="0"/>
              <a:t>наследование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07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7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PageObject</a:t>
            </a:r>
            <a:r>
              <a:rPr lang="en-US" dirty="0" smtClean="0"/>
              <a:t> – </a:t>
            </a:r>
            <a:r>
              <a:rPr lang="ru-RU" dirty="0" smtClean="0"/>
              <a:t>это: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564904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dirty="0"/>
              <a:t>Концентрация</a:t>
            </a:r>
            <a:r>
              <a:rPr lang="ru-RU" sz="5400" dirty="0"/>
              <a:t>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на </a:t>
            </a:r>
            <a:r>
              <a:rPr lang="ru-RU" sz="5400" b="1" dirty="0" smtClean="0"/>
              <a:t>языке </a:t>
            </a:r>
            <a:r>
              <a:rPr lang="ru-RU" sz="5400" b="1" dirty="0"/>
              <a:t>задачи</a:t>
            </a:r>
            <a:r>
              <a:rPr lang="ru-RU" sz="5400" dirty="0"/>
              <a:t>,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ru-RU" sz="5400" dirty="0" smtClean="0"/>
              <a:t>а </a:t>
            </a:r>
            <a:r>
              <a:rPr lang="ru-RU" sz="5400" b="1" dirty="0"/>
              <a:t>не </a:t>
            </a:r>
            <a:r>
              <a:rPr lang="ru-RU" sz="5400" dirty="0" smtClean="0"/>
              <a:t>на </a:t>
            </a:r>
            <a:r>
              <a:rPr lang="ru-RU" sz="5400" b="1" dirty="0"/>
              <a:t>языке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5304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выглядит всё вот так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21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4067944" y="2276872"/>
            <a:ext cx="2160240" cy="21242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067945" y="4594352"/>
            <a:ext cx="2160240" cy="178697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b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2294874"/>
            <a:ext cx="2896048" cy="20882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stCxn id="4" idx="1"/>
            <a:endCxn id="1027" idx="3"/>
          </p:cNvCxnSpPr>
          <p:nvPr/>
        </p:nvCxnSpPr>
        <p:spPr>
          <a:xfrm flipH="1">
            <a:off x="3219577" y="3338990"/>
            <a:ext cx="84836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39064"/>
            <a:ext cx="2896049" cy="16973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Прямая со стрелкой 16"/>
          <p:cNvCxnSpPr>
            <a:stCxn id="7" idx="1"/>
            <a:endCxn id="1028" idx="3"/>
          </p:cNvCxnSpPr>
          <p:nvPr/>
        </p:nvCxnSpPr>
        <p:spPr>
          <a:xfrm flipH="1" flipV="1">
            <a:off x="3219577" y="5487723"/>
            <a:ext cx="848368" cy="1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Скругленный прямоугольник 20"/>
          <p:cNvSpPr/>
          <p:nvPr/>
        </p:nvSpPr>
        <p:spPr>
          <a:xfrm>
            <a:off x="7596335" y="2924944"/>
            <a:ext cx="1140107" cy="2725752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</a:p>
          <a:p>
            <a:pPr algn="ctr"/>
            <a:r>
              <a:rPr lang="ru-RU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</a:t>
            </a:r>
            <a:endParaRPr lang="ru-RU" sz="2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Прямая со стрелкой 18"/>
          <p:cNvCxnSpPr>
            <a:stCxn id="4" idx="3"/>
            <a:endCxn id="21" idx="1"/>
          </p:cNvCxnSpPr>
          <p:nvPr/>
        </p:nvCxnSpPr>
        <p:spPr>
          <a:xfrm>
            <a:off x="6228184" y="3338990"/>
            <a:ext cx="1368151" cy="9488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21" idx="1"/>
            <a:endCxn id="7" idx="3"/>
          </p:cNvCxnSpPr>
          <p:nvPr/>
        </p:nvCxnSpPr>
        <p:spPr>
          <a:xfrm flipH="1">
            <a:off x="6228185" y="4287820"/>
            <a:ext cx="1368150" cy="12000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74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r>
              <a:rPr lang="ru-RU" dirty="0" smtClean="0"/>
              <a:t>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22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969779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7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 было? – статический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23</a:t>
            </a:fld>
            <a:endParaRPr lang="ru-RU"/>
          </a:p>
        </p:txBody>
      </p:sp>
      <p:pic>
        <p:nvPicPr>
          <p:cNvPr id="1028" name="Picture 4" descr="terminator judgment, arnie, top 10 schwarzenegger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38" y="230870"/>
            <a:ext cx="9144000" cy="4206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0458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01: Тест стал читабелен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24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700808"/>
            <a:ext cx="87849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Driver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get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sz="1400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; } }</a:t>
            </a:r>
          </a:p>
          <a:p>
            <a:endParaRPr lang="en-US" dirty="0" smtClean="0">
              <a:latin typeface="Monaco" pitchFamily="2" charset="0"/>
            </a:endParaRPr>
          </a:p>
          <a:p>
            <a:r>
              <a:rPr lang="en-US" dirty="0" smtClean="0">
                <a:latin typeface="Monaco" pitchFamily="2" charset="0"/>
              </a:rPr>
              <a:t>[</a:t>
            </a:r>
            <a:r>
              <a:rPr lang="en-US" dirty="0" err="1">
                <a:latin typeface="Monaco" pitchFamily="2" charset="0"/>
              </a:rPr>
              <a:t>TestMethod</a:t>
            </a:r>
            <a:r>
              <a:rPr lang="en-US" dirty="0">
                <a:latin typeface="Monaco" pitchFamily="2" charset="0"/>
              </a:rPr>
              <a:t>]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Donate_test_static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.Open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.GoToDonatePage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.Donate_50_UAH_Using_Debit_Card();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DonationPaymentsForm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.FillDonationForm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firstName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Vasya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lastName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Pupkin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, 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securityCode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"555"</a:t>
            </a:r>
          </a:p>
          <a:p>
            <a:endParaRPr lang="ru-RU" dirty="0">
              <a:solidFill>
                <a:srgbClr val="A31515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ru-RU" dirty="0" smtClean="0">
                <a:solidFill>
                  <a:prstClr val="black"/>
                </a:solidFill>
                <a:latin typeface="DejaVu Sans Mono"/>
              </a:rPr>
              <a:t>);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sz="12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DejaVu Sans Mono"/>
              </a:rPr>
              <a:t>   // CUT</a:t>
            </a:r>
            <a:endParaRPr lang="ru-RU" sz="1200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43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2: Удобная «точка входа» в страницы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25</a:t>
            </a:fld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52127"/>
            <a:ext cx="62388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14214"/>
            <a:ext cx="6238875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771800" y="3114214"/>
            <a:ext cx="6238875" cy="33147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Соединительная линия уступом 5"/>
          <p:cNvCxnSpPr>
            <a:stCxn id="4" idx="1"/>
          </p:cNvCxnSpPr>
          <p:nvPr/>
        </p:nvCxnSpPr>
        <p:spPr>
          <a:xfrm rot="10800000">
            <a:off x="2123728" y="2780928"/>
            <a:ext cx="648073" cy="1990636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Позитив 3: </a:t>
            </a:r>
            <a:r>
              <a:rPr lang="en-US" dirty="0" smtClean="0"/>
              <a:t>Driver</a:t>
            </a:r>
            <a:r>
              <a:rPr lang="ru-RU" dirty="0" smtClean="0"/>
              <a:t> стал доступен отовсюду!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26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79512" y="1844824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_driver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null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get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		_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driver = _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driver ??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sz="1600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0000FF"/>
                </a:solidFill>
                <a:latin typeface="Monaco" pitchFamily="2" charset="0"/>
              </a:rPr>
              <a:t>		return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_driver;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602829" y="5530266"/>
            <a:ext cx="61926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static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Driver {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DejaVu Sans Mono"/>
              </a:rPr>
              <a:t>	get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{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WebBrowser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.Driver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 } 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en-US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267744" y="5373216"/>
            <a:ext cx="6768752" cy="10803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1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 еще раз о позитиве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27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Теперь </a:t>
            </a:r>
            <a:r>
              <a:rPr lang="ru-RU" sz="2800" b="1" dirty="0" smtClean="0"/>
              <a:t>жизнь </a:t>
            </a:r>
            <a:r>
              <a:rPr lang="ru-RU" sz="2800" dirty="0" smtClean="0"/>
              <a:t>браузера (</a:t>
            </a:r>
            <a:r>
              <a:rPr lang="ru-RU" sz="2800" b="1" dirty="0" smtClean="0"/>
              <a:t>драйвера</a:t>
            </a:r>
            <a:r>
              <a:rPr lang="ru-RU" sz="2800" dirty="0" smtClean="0"/>
              <a:t>) контролирует класс 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dirty="0"/>
              <a:t> </a:t>
            </a:r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b="1" i="1" dirty="0" smtClean="0"/>
              <a:t>Текущий драйвер </a:t>
            </a:r>
            <a:r>
              <a:rPr lang="ru-RU" sz="2800" dirty="0" smtClean="0"/>
              <a:t>доступен из любого участка кода</a:t>
            </a:r>
            <a:br>
              <a:rPr lang="ru-RU" sz="2800" dirty="0" smtClean="0"/>
            </a:br>
            <a:endParaRPr lang="ru-RU" sz="2800" dirty="0" smtClean="0"/>
          </a:p>
          <a:p>
            <a:r>
              <a:rPr lang="ru-RU" sz="2800" dirty="0" smtClean="0"/>
              <a:t>Любая </a:t>
            </a:r>
            <a:r>
              <a:rPr lang="ru-RU" sz="2800" b="1" dirty="0" smtClean="0"/>
              <a:t>страница доступна</a:t>
            </a:r>
            <a:r>
              <a:rPr lang="ru-RU" sz="2800" dirty="0" smtClean="0"/>
              <a:t> из </a:t>
            </a:r>
            <a:r>
              <a:rPr lang="en-US" sz="2800" b="1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</a:t>
            </a:r>
            <a:b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</a:b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Наш тест теперь помещается на один экран монитора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0895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Ограничени</a:t>
            </a:r>
            <a:r>
              <a:rPr lang="ru-RU" dirty="0">
                <a:effectLst/>
              </a:rPr>
              <a:t>я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статического класса в </a:t>
            </a:r>
            <a:r>
              <a:rPr lang="en-US" dirty="0">
                <a:effectLst/>
              </a:rPr>
              <a:t>C</a:t>
            </a:r>
            <a:r>
              <a:rPr lang="ru-RU" dirty="0">
                <a:effectLst/>
              </a:rPr>
              <a:t>#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28</a:t>
            </a:fld>
            <a:endParaRPr lang="ru-RU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31696"/>
              </p:ext>
            </p:extLst>
          </p:nvPr>
        </p:nvGraphicFramePr>
        <p:xfrm>
          <a:off x="539552" y="1628800"/>
          <a:ext cx="8064896" cy="464495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032448"/>
                <a:gridCol w="1008112"/>
                <a:gridCol w="3024336"/>
              </a:tblGrid>
              <a:tr h="235341">
                <a:tc>
                  <a:txBody>
                    <a:bodyPr/>
                    <a:lstStyle/>
                    <a:p>
                      <a:pPr algn="l" fontAlgn="b"/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static class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470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Наследоваться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Породить много разных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параметрами</a:t>
                      </a:r>
                      <a:br>
                        <a:rPr lang="ru-RU" sz="1400" b="1" u="none" strike="noStrike" dirty="0">
                          <a:effectLst/>
                        </a:rPr>
                      </a:br>
                      <a:r>
                        <a:rPr lang="ru-RU" sz="1400" b="1" u="none" strike="noStrike" dirty="0">
                          <a:effectLst/>
                        </a:rPr>
                        <a:t>через конструктор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50158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Завалить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полностью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нельзя.</a:t>
                      </a:r>
                      <a:r>
                        <a:rPr lang="en-US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ru-RU" sz="1400" b="1" u="none" strike="noStrike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Очень живучие</a:t>
                      </a: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32601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Присвоить переменной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9756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Передать как параметр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другому методу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250324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Реализовать интерфейс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методы 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01313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Использовать статические </a:t>
                      </a:r>
                      <a:r>
                        <a:rPr lang="ru-RU" sz="1400" b="1" u="none" strike="noStrike" dirty="0" smtClean="0">
                          <a:effectLst/>
                        </a:rPr>
                        <a:t>поля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60197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effectLst/>
                        </a:rPr>
                        <a:t>Инициализировать при помощи </a:t>
                      </a:r>
                      <a:r>
                        <a:rPr lang="ru-RU" sz="1400" b="1" u="none" strike="noStrike" dirty="0" err="1" smtClean="0">
                          <a:effectLst/>
                        </a:rPr>
                        <a:t>Webdriver</a:t>
                      </a:r>
                      <a:r>
                        <a:rPr lang="ru-RU" sz="1400" b="1" u="none" strike="noStrike" dirty="0" smtClean="0">
                          <a:effectLst/>
                        </a:rPr>
                        <a:t> </a:t>
                      </a:r>
                      <a:r>
                        <a:rPr lang="ru-RU" sz="1400" b="1" u="none" strike="noStrike" dirty="0" err="1">
                          <a:effectLst/>
                        </a:rPr>
                        <a:t>PageFactory</a:t>
                      </a:r>
                      <a:endParaRPr lang="ru-R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</a:rPr>
                        <a:t>можно</a:t>
                      </a:r>
                      <a:endParaRPr lang="ru-RU" sz="1400" b="1" i="0" u="none" strike="noStrike" dirty="0">
                        <a:solidFill>
                          <a:schemeClr val="accent3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нельзя "из коробки", </a:t>
                      </a:r>
                      <a:b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</a:br>
                      <a:r>
                        <a:rPr lang="ru-RU" sz="1400" b="1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нужно написать свою фабрику</a:t>
                      </a:r>
                      <a:endParaRPr lang="ru-RU" sz="1400" b="1" i="0" u="none" strike="noStrike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4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Гибкость – это важно. </a:t>
            </a:r>
            <a:r>
              <a:rPr lang="en-US" dirty="0" smtClean="0"/>
              <a:t>Page Object </a:t>
            </a:r>
            <a:r>
              <a:rPr lang="ru-RU" dirty="0" smtClean="0"/>
              <a:t>как </a:t>
            </a:r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29</a:t>
            </a:fld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1" y="-101545"/>
            <a:ext cx="9144911" cy="45386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72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"/>
            <a:ext cx="27718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5" r="25756" b="4457"/>
          <a:stretch/>
        </p:blipFill>
        <p:spPr bwMode="auto">
          <a:xfrm>
            <a:off x="534825" y="0"/>
            <a:ext cx="8609176" cy="685800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2008" y="51661"/>
            <a:ext cx="7236296" cy="6761715"/>
          </a:xfrm>
          <a:prstGeom prst="roundRect">
            <a:avLst>
              <a:gd name="adj" fmla="val 3980"/>
            </a:avLst>
          </a:prstGeom>
          <a:solidFill>
            <a:srgbClr val="1D1D1D">
              <a:alpha val="94902"/>
            </a:srgb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3200" b="1" dirty="0" err="1" smtClean="0"/>
              <a:t>Аджендиум</a:t>
            </a:r>
            <a:r>
              <a:rPr lang="ru-RU" sz="3200" b="1" dirty="0" smtClean="0"/>
              <a:t>… </a:t>
            </a:r>
            <a:r>
              <a:rPr lang="en-US" sz="3200" b="1" dirty="0" smtClean="0"/>
              <a:t>		           </a:t>
            </a:r>
            <a:r>
              <a:rPr lang="en-US" sz="3200" b="1" dirty="0" smtClean="0">
                <a:solidFill>
                  <a:srgbClr val="008000"/>
                </a:solidFill>
              </a:rPr>
              <a:t>[OK]</a:t>
            </a:r>
            <a:endParaRPr lang="ru-RU" sz="3200" b="1" dirty="0" smtClean="0">
              <a:solidFill>
                <a:srgbClr val="008000"/>
              </a:solidFill>
            </a:endParaRPr>
          </a:p>
          <a:p>
            <a:r>
              <a:rPr lang="en-US" b="1" dirty="0" smtClean="0"/>
              <a:t>=================================================</a:t>
            </a:r>
            <a:endParaRPr lang="ru-RU" b="1" dirty="0"/>
          </a:p>
          <a:p>
            <a:endParaRPr lang="en-US" b="1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не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Вам нужен </a:t>
            </a:r>
            <a:r>
              <a:rPr lang="en-US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r>
              <a:rPr lang="en-US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ru-R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 паттерн, шаблон… </a:t>
            </a: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ИДЕЯ!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Статический </a:t>
            </a:r>
            <a:r>
              <a:rPr lang="en-US" sz="2000" b="1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 smtClean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Динамический 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PageObject</a:t>
            </a:r>
            <a:endParaRPr lang="en-US" sz="2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пределами: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Паттерн «</a:t>
            </a:r>
            <a:r>
              <a:rPr lang="ru-RU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Цепочка ответственности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Invoke()</a:t>
            </a: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Интерфейс 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IHaveExpectedControls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ru-R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Наследование в тестах</a:t>
            </a:r>
          </a:p>
          <a:p>
            <a:endParaRPr lang="ru-RU" b="1" dirty="0" smtClean="0"/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899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Тест не изменился! Спасибо,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30</a:t>
            </a:fld>
            <a:endParaRPr lang="ru-RU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6" y="1628800"/>
            <a:ext cx="8862720" cy="484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24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Изменения в </a:t>
            </a:r>
            <a:r>
              <a:rPr lang="en-US" dirty="0" err="1" smtClean="0"/>
              <a:t>MyPages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31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1631697"/>
            <a:ext cx="9486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MyPages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MainPage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MainPage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static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DonatePage</a:t>
            </a:r>
            <a:endParaRPr lang="en-US" sz="2400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DonatePage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();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sz="2400" dirty="0">
              <a:solidFill>
                <a:prstClr val="black"/>
              </a:solidFill>
              <a:latin typeface="DejaVu Sans Mono"/>
            </a:endParaRPr>
          </a:p>
          <a:p>
            <a:r>
              <a:rPr lang="ru-RU" sz="2400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sz="2400" dirty="0">
              <a:solidFill>
                <a:prstClr val="black"/>
              </a:solidFill>
              <a:latin typeface="DejaVu Sans Mono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276872"/>
            <a:ext cx="6552728" cy="1728192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Новая структура проекта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Static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32</a:t>
            </a:fld>
            <a:endParaRPr lang="ru-RU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552700"/>
            <a:ext cx="4027897" cy="296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153725" cy="1346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Равно 7"/>
          <p:cNvSpPr/>
          <p:nvPr/>
        </p:nvSpPr>
        <p:spPr>
          <a:xfrm>
            <a:off x="3451323" y="4843916"/>
            <a:ext cx="2272805" cy="79581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Левая фигурная скобка 8"/>
          <p:cNvSpPr/>
          <p:nvPr/>
        </p:nvSpPr>
        <p:spPr>
          <a:xfrm>
            <a:off x="755576" y="3212976"/>
            <a:ext cx="432048" cy="1296144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право 9"/>
          <p:cNvSpPr/>
          <p:nvPr/>
        </p:nvSpPr>
        <p:spPr>
          <a:xfrm flipH="1">
            <a:off x="3980921" y="3191433"/>
            <a:ext cx="519781" cy="216024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AbstractPageBase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997839"/>
            <a:ext cx="7704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abstract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sz="24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Driver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get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2400" dirty="0" err="1">
                <a:solidFill>
                  <a:srgbClr val="2B91AF"/>
                </a:solidFill>
                <a:latin typeface="Monaco" pitchFamily="2" charset="0"/>
              </a:rPr>
              <a:t>WebBrowser</a:t>
            </a:r>
            <a:r>
              <a:rPr lang="en-US" sz="2400" dirty="0" err="1">
                <a:solidFill>
                  <a:prstClr val="black"/>
                </a:solidFill>
                <a:latin typeface="Monaco" pitchFamily="2" charset="0"/>
              </a:rPr>
              <a:t>.Driver</a:t>
            </a:r>
            <a:r>
              <a:rPr lang="en-US" sz="2400" dirty="0">
                <a:solidFill>
                  <a:prstClr val="black"/>
                </a:solidFill>
                <a:latin typeface="Monaco" pitchFamily="2" charset="0"/>
              </a:rPr>
              <a:t>;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sz="24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59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PaymentResultPage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34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556792"/>
            <a:ext cx="878497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class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PaymentResultPage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: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AbstractPageBase</a:t>
            </a:r>
            <a:endParaRPr lang="en-US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WaitUntilExists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wait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WebDriverWait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,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TimeSpan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.FromSeconds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(30));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wait.Until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ExpectedConditions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.TitleContains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Donate-error - Payments"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string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GetResultHeaderText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Driver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   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FindElementById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firstHeading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lblFirstHeader.Text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171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Changelog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35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Появился </a:t>
            </a:r>
            <a:r>
              <a:rPr lang="ru-RU" sz="2800" b="1" dirty="0" smtClean="0"/>
              <a:t>базовый класс</a:t>
            </a:r>
            <a:r>
              <a:rPr lang="ru-RU" sz="2800" dirty="0" smtClean="0"/>
              <a:t> </a:t>
            </a:r>
            <a:r>
              <a:rPr lang="en-US" sz="2800" dirty="0" err="1" smtClean="0"/>
              <a:t>AbstractPageBase</a:t>
            </a:r>
            <a:endParaRPr lang="ru-RU" sz="2800" dirty="0" smtClean="0"/>
          </a:p>
          <a:p>
            <a:r>
              <a:rPr lang="ru-RU" sz="2800" dirty="0" smtClean="0"/>
              <a:t>Из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800" b="1" dirty="0" smtClean="0">
                <a:solidFill>
                  <a:srgbClr val="2B91AF"/>
                </a:solidFill>
                <a:latin typeface="Monaco" pitchFamily="2" charset="0"/>
              </a:rPr>
              <a:t>.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* </a:t>
            </a:r>
            <a:r>
              <a:rPr lang="ru-RU" sz="2800" dirty="0" smtClean="0"/>
              <a:t>можно </a:t>
            </a:r>
            <a:r>
              <a:rPr lang="ru-RU" sz="2800" b="1" dirty="0" smtClean="0"/>
              <a:t>по-прежнему получить любую страницу</a:t>
            </a:r>
            <a:endParaRPr lang="en-US" sz="2800" b="1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2800" dirty="0" smtClean="0"/>
              <a:t>Декларация страниц была вынесена из </a:t>
            </a:r>
            <a:r>
              <a:rPr lang="en-US" sz="2800" b="1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ru-RU" sz="2800" b="1" dirty="0" smtClean="0">
                <a:solidFill>
                  <a:srgbClr val="2B91AF"/>
                </a:solidFill>
                <a:latin typeface="Monaco" pitchFamily="2" charset="0"/>
              </a:rPr>
              <a:t> </a:t>
            </a:r>
            <a:r>
              <a:rPr lang="ru-RU" sz="2800" dirty="0" smtClean="0"/>
              <a:t>в отдельные файлы</a:t>
            </a:r>
          </a:p>
          <a:p>
            <a:r>
              <a:rPr lang="ru-RU" sz="2800" dirty="0" smtClean="0"/>
              <a:t>Мы лишились ограничений статических классов</a:t>
            </a:r>
          </a:p>
          <a:p>
            <a:r>
              <a:rPr lang="ru-RU" sz="2800" b="1" dirty="0" smtClean="0"/>
              <a:t>ТЕПЕРЬ НАС НЕ ОСТАНОВИТЬ!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17243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Статический</a:t>
            </a:r>
            <a:r>
              <a:rPr lang="en-US" dirty="0" smtClean="0"/>
              <a:t>/</a:t>
            </a:r>
            <a:r>
              <a:rPr lang="ru-RU" dirty="0" smtClean="0"/>
              <a:t>Динамический – разница в перспективах</a:t>
            </a:r>
            <a:endParaRPr lang="ru-RU" dirty="0"/>
          </a:p>
        </p:txBody>
      </p:sp>
      <p:pic>
        <p:nvPicPr>
          <p:cNvPr id="3074" name="Picture 2" descr="File:Terminator-2-judgement-d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3"/>
            <a:ext cx="4427984" cy="546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36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1"/>
          <a:stretch/>
        </p:blipFill>
        <p:spPr bwMode="auto">
          <a:xfrm>
            <a:off x="4427984" y="1473066"/>
            <a:ext cx="4716016" cy="5480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54" y="6249506"/>
            <a:ext cx="4396730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Статический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5252" y="6249506"/>
            <a:ext cx="4708748" cy="70788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bg1"/>
                </a:solidFill>
              </a:rPr>
              <a:t>Динамический</a:t>
            </a:r>
            <a:endParaRPr lang="ru-RU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21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Паттерны (рецепты) </a:t>
            </a: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ru-RU" dirty="0" smtClean="0">
                <a:effectLst/>
              </a:rPr>
              <a:t>и </a:t>
            </a:r>
            <a:r>
              <a:rPr lang="ru-RU" dirty="0">
                <a:effectLst/>
              </a:rPr>
              <a:t>Интерфейсы (роли)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37</a:t>
            </a:fld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99393"/>
            <a:ext cx="9180512" cy="4535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2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Цепочка </a:t>
            </a:r>
            <a:r>
              <a:rPr lang="ru-RU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ответственности </a:t>
            </a:r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/>
            </a:r>
            <a:b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</a:br>
            <a:r>
              <a:rPr lang="en-US" dirty="0" smtClean="0">
                <a:effectLst/>
              </a:rPr>
              <a:t>/</a:t>
            </a:r>
            <a:r>
              <a:rPr lang="en-US" dirty="0">
                <a:effectLst/>
              </a:rPr>
              <a:t>Chain of responsibility</a:t>
            </a:r>
            <a:r>
              <a:rPr lang="en-US" dirty="0" smtClean="0">
                <a:effectLst/>
              </a:rPr>
              <a:t>/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38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3050" y="476672"/>
            <a:ext cx="90909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bash.im/quote/420885</a:t>
            </a:r>
            <a:endParaRPr lang="ru-RU" sz="1000" dirty="0" smtClean="0"/>
          </a:p>
          <a:p>
            <a:endParaRPr lang="ru-RU" sz="2800" dirty="0"/>
          </a:p>
          <a:p>
            <a:r>
              <a:rPr lang="ru-RU" sz="3200" dirty="0" err="1" smtClean="0"/>
              <a:t>xxx</a:t>
            </a:r>
            <a:r>
              <a:rPr lang="ru-RU" sz="3200" dirty="0"/>
              <a:t>: тема письма </a:t>
            </a:r>
            <a:r>
              <a:rPr lang="ru-RU" sz="3200" dirty="0" smtClean="0"/>
              <a:t> в </a:t>
            </a:r>
            <a:r>
              <a:rPr lang="ru-RU" sz="3200" dirty="0"/>
              <a:t>рабочей почте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 </a:t>
            </a:r>
            <a:r>
              <a:rPr lang="ru-RU" sz="3200" b="1" dirty="0" smtClean="0"/>
              <a:t>" </a:t>
            </a:r>
            <a:r>
              <a:rPr lang="ru-RU" sz="3200" b="1" dirty="0"/>
              <a:t>RE: FW: FW: RE: RE: FW: RE: СРОЧНО!!!!!!"</a:t>
            </a:r>
          </a:p>
          <a:p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err="1" smtClean="0"/>
              <a:t>yyy</a:t>
            </a:r>
            <a:r>
              <a:rPr lang="ru-RU" sz="3200" dirty="0"/>
              <a:t>: Вот это проблема структурных 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>       организаций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73091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39</a:t>
            </a:fld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509353"/>
            <a:ext cx="2771800" cy="235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190" y="1558790"/>
            <a:ext cx="2304256" cy="195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9" y="1694750"/>
            <a:ext cx="2273743" cy="197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8" y="4293096"/>
            <a:ext cx="2420053" cy="20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946" y="4293096"/>
            <a:ext cx="2400334" cy="2221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Прямая со стрелкой 4"/>
          <p:cNvCxnSpPr>
            <a:stCxn id="1026" idx="1"/>
            <a:endCxn id="1027" idx="3"/>
          </p:cNvCxnSpPr>
          <p:nvPr/>
        </p:nvCxnSpPr>
        <p:spPr>
          <a:xfrm flipH="1" flipV="1">
            <a:off x="5548446" y="2535675"/>
            <a:ext cx="823754" cy="1487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38948" y="1889344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2" name="Прямая со стрелкой 11"/>
          <p:cNvCxnSpPr>
            <a:stCxn id="1027" idx="1"/>
          </p:cNvCxnSpPr>
          <p:nvPr/>
        </p:nvCxnSpPr>
        <p:spPr>
          <a:xfrm flipH="1">
            <a:off x="2483768" y="2535675"/>
            <a:ext cx="760422" cy="152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1920" y="173399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16" name="Прямая со стрелкой 15"/>
          <p:cNvCxnSpPr>
            <a:stCxn id="1028" idx="2"/>
          </p:cNvCxnSpPr>
          <p:nvPr/>
        </p:nvCxnSpPr>
        <p:spPr>
          <a:xfrm>
            <a:off x="1450291" y="3674157"/>
            <a:ext cx="745445" cy="762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43487" y="3646765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cxnSp>
        <p:nvCxnSpPr>
          <p:cNvPr id="21" name="Прямая со стрелкой 20"/>
          <p:cNvCxnSpPr>
            <a:stCxn id="1029" idx="3"/>
            <a:endCxn id="1030" idx="1"/>
          </p:cNvCxnSpPr>
          <p:nvPr/>
        </p:nvCxnSpPr>
        <p:spPr>
          <a:xfrm>
            <a:off x="3253861" y="5319073"/>
            <a:ext cx="1438085" cy="8485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35896" y="4672742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????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062" y="3913892"/>
            <a:ext cx="5032147" cy="52322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800" b="1" dirty="0" smtClean="0"/>
              <a:t>Цепочка ответственности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406134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Iinvok</a:t>
            </a:r>
            <a:r>
              <a:rPr lang="en-US" dirty="0" err="1" smtClean="0"/>
              <a:t>able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40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06489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interface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endParaRPr lang="en-US" sz="3600" dirty="0">
              <a:solidFill>
                <a:srgbClr val="2B91AF"/>
              </a:solidFill>
              <a:latin typeface="Monaco" pitchFamily="2" charset="0"/>
            </a:endParaRP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Invoke();</a:t>
            </a:r>
          </a:p>
          <a:p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sz="3600" dirty="0" err="1">
                <a:solidFill>
                  <a:srgbClr val="0000FF"/>
                </a:solidFill>
                <a:latin typeface="Monaco" pitchFamily="2" charset="0"/>
              </a:rPr>
              <a:t>bool</a:t>
            </a:r>
            <a:r>
              <a:rPr lang="en-US" sz="3600" dirty="0">
                <a:solidFill>
                  <a:prstClr val="black"/>
                </a:solidFill>
                <a:latin typeface="Monaco" pitchFamily="2" charset="0"/>
              </a:rPr>
              <a:t> Exists();</a:t>
            </a:r>
          </a:p>
          <a:p>
            <a:r>
              <a:rPr lang="ru-RU" sz="36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61299" y="4797152"/>
            <a:ext cx="4572000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b="1" dirty="0"/>
              <a:t>Invoke </a:t>
            </a:r>
            <a:r>
              <a:rPr lang="en-US" dirty="0"/>
              <a:t>– </a:t>
            </a:r>
            <a:r>
              <a:rPr lang="ru-RU" dirty="0"/>
              <a:t>вызвать </a:t>
            </a:r>
          </a:p>
          <a:p>
            <a:endParaRPr lang="en-US" dirty="0" smtClean="0"/>
          </a:p>
          <a:p>
            <a:r>
              <a:rPr lang="ru-RU" b="1" dirty="0" err="1" smtClean="0"/>
              <a:t>Invokable</a:t>
            </a:r>
            <a:r>
              <a:rPr lang="ru-RU" dirty="0" smtClean="0"/>
              <a:t> </a:t>
            </a:r>
            <a:r>
              <a:rPr lang="ru-RU" dirty="0"/>
              <a:t>– то, что можно вызвать </a:t>
            </a:r>
          </a:p>
          <a:p>
            <a:endParaRPr lang="en-US" dirty="0" smtClean="0"/>
          </a:p>
          <a:p>
            <a:r>
              <a:rPr lang="ru-RU" b="1" dirty="0" smtClean="0"/>
              <a:t>I</a:t>
            </a:r>
            <a:r>
              <a:rPr lang="ru-RU" dirty="0" smtClean="0"/>
              <a:t> </a:t>
            </a:r>
            <a:r>
              <a:rPr lang="ru-RU" b="1" dirty="0" err="1"/>
              <a:t>invokable</a:t>
            </a:r>
            <a:r>
              <a:rPr lang="ru-RU" dirty="0"/>
              <a:t> – Я </a:t>
            </a:r>
            <a:r>
              <a:rPr lang="ru-RU" dirty="0" smtClean="0"/>
              <a:t>вызываемый</a:t>
            </a:r>
            <a:r>
              <a:rPr lang="en-US" dirty="0" smtClean="0"/>
              <a:t>(-</a:t>
            </a:r>
            <a:r>
              <a:rPr lang="ru-RU" dirty="0" err="1" smtClean="0"/>
              <a:t>оя</a:t>
            </a:r>
            <a:r>
              <a:rPr lang="ru-RU" dirty="0" smtClean="0"/>
              <a:t>, -</a:t>
            </a:r>
            <a:r>
              <a:rPr lang="ru-RU" dirty="0" err="1" smtClean="0"/>
              <a:t>ое</a:t>
            </a:r>
            <a:r>
              <a:rPr lang="en-US" dirty="0" smtClean="0"/>
              <a:t>)</a:t>
            </a:r>
            <a:r>
              <a:rPr lang="ru-RU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777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НужнаяPage.Invoke</a:t>
            </a:r>
            <a:r>
              <a:rPr lang="ru-RU" dirty="0"/>
              <a:t>():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41</a:t>
            </a:fld>
            <a:endParaRPr lang="ru-RU"/>
          </a:p>
        </p:txBody>
      </p:sp>
      <p:pic>
        <p:nvPicPr>
          <p:cNvPr id="8194" name="Picture 2" descr="http://media-cache-ec6.pinterest.com/upload/136867276145166539_uC7BIHfm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5" y="1558677"/>
            <a:ext cx="3240360" cy="50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79511" y="1772816"/>
            <a:ext cx="56886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1" dirty="0" err="1"/>
              <a:t>НужнаяPage</a:t>
            </a:r>
            <a:r>
              <a:rPr lang="ru-RU" sz="2400" dirty="0" err="1"/>
              <a:t>.</a:t>
            </a:r>
            <a:r>
              <a:rPr lang="ru-RU" sz="2400" b="1" i="1" dirty="0" err="1"/>
              <a:t>Invoke</a:t>
            </a:r>
            <a:r>
              <a:rPr lang="ru-RU" sz="2400" b="1" i="1" dirty="0" smtClean="0"/>
              <a:t>()</a:t>
            </a:r>
            <a:r>
              <a:rPr lang="ru-RU" sz="2400" dirty="0" smtClean="0"/>
              <a:t>:</a:t>
            </a:r>
            <a:br>
              <a:rPr lang="ru-RU" sz="2400" dirty="0" smtClean="0"/>
            </a:br>
            <a:endParaRPr lang="ru-RU" sz="2400" dirty="0"/>
          </a:p>
          <a:p>
            <a:r>
              <a:rPr lang="ru-RU" sz="2400" dirty="0"/>
              <a:t>Если я уже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 – то вот она я!</a:t>
            </a:r>
          </a:p>
          <a:p>
            <a:endParaRPr lang="ru-RU" sz="2400" dirty="0" smtClean="0"/>
          </a:p>
          <a:p>
            <a:r>
              <a:rPr lang="ru-RU" sz="2400" dirty="0" smtClean="0"/>
              <a:t>Если </a:t>
            </a:r>
            <a:r>
              <a:rPr lang="ru-RU" sz="2400" dirty="0"/>
              <a:t>я </a:t>
            </a:r>
            <a:r>
              <a:rPr lang="ru-RU" sz="2400" b="1" i="1" dirty="0"/>
              <a:t>не </a:t>
            </a:r>
            <a:r>
              <a:rPr lang="ru-RU" sz="2400" b="1" i="1" dirty="0" err="1"/>
              <a:t>Exists</a:t>
            </a:r>
            <a:r>
              <a:rPr lang="ru-RU" sz="2400" b="1" i="1" dirty="0"/>
              <a:t>()</a:t>
            </a:r>
            <a:r>
              <a:rPr lang="ru-RU" sz="2400" dirty="0"/>
              <a:t>, то я </a:t>
            </a:r>
            <a:r>
              <a:rPr lang="ru-RU" sz="2400" dirty="0" smtClean="0"/>
              <a:t>сделаю</a:t>
            </a:r>
            <a:r>
              <a:rPr lang="en-US" sz="2400" dirty="0" smtClean="0"/>
              <a:t>:</a:t>
            </a:r>
            <a:endParaRPr lang="ru-RU" sz="2400" dirty="0" smtClean="0"/>
          </a:p>
          <a:p>
            <a:r>
              <a:rPr lang="ru-RU" sz="2400" dirty="0"/>
              <a:t> </a:t>
            </a:r>
            <a:r>
              <a:rPr lang="ru-RU" sz="2400" dirty="0" smtClean="0"/>
              <a:t>    </a:t>
            </a:r>
            <a:r>
              <a:rPr lang="ru-RU" sz="2400" b="1" i="1" dirty="0" err="1" smtClean="0">
                <a:solidFill>
                  <a:schemeClr val="accent4">
                    <a:lumMod val="75000"/>
                  </a:schemeClr>
                </a:solidFill>
              </a:rPr>
              <a:t>ПредыдущаяPage.Invoke</a:t>
            </a:r>
            <a:r>
              <a:rPr lang="ru-RU" sz="2400" b="1" i="1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r>
              <a:rPr lang="en-US" sz="2400" dirty="0" smtClean="0"/>
              <a:t>     </a:t>
            </a:r>
            <a:r>
              <a:rPr lang="ru-RU" sz="2400" dirty="0" smtClean="0"/>
              <a:t>Потом </a:t>
            </a:r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</a:rPr>
              <a:t>что-то нажму</a:t>
            </a:r>
            <a:r>
              <a:rPr lang="ru-RU" sz="2400" dirty="0" smtClean="0"/>
              <a:t> –</a:t>
            </a:r>
            <a:r>
              <a:rPr lang="en-US" sz="2400" dirty="0" smtClean="0"/>
              <a:t> </a:t>
            </a:r>
            <a:r>
              <a:rPr lang="ru-RU" sz="2400" dirty="0" smtClean="0"/>
              <a:t>вот она я!</a:t>
            </a:r>
            <a:endParaRPr lang="ru-RU" sz="24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680012" y="5085184"/>
            <a:ext cx="1800200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DonationPaymentsForm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763688" y="5085184"/>
            <a:ext cx="1476163" cy="115212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DonatePage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131840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Двойная стрелка влево/вправо 10"/>
          <p:cNvSpPr/>
          <p:nvPr/>
        </p:nvSpPr>
        <p:spPr>
          <a:xfrm>
            <a:off x="191087" y="5373216"/>
            <a:ext cx="1654756" cy="665204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Invoke()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 flipH="1">
            <a:off x="2951820" y="494116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-108520" y="6381328"/>
            <a:ext cx="29163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42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Любую страницу можно вызвать с параметрами </a:t>
            </a:r>
            <a:r>
              <a:rPr lang="ru-RU" sz="2800" b="1" i="1" dirty="0" smtClean="0"/>
              <a:t>по умолчанию</a:t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ru-RU" sz="2800" b="1" i="1" dirty="0" smtClean="0"/>
              <a:t/>
            </a:r>
            <a:br>
              <a:rPr lang="ru-RU" sz="2800" b="1" i="1" dirty="0" smtClean="0"/>
            </a:br>
            <a:r>
              <a:rPr lang="en-US" sz="2000" dirty="0" err="1">
                <a:solidFill>
                  <a:srgbClr val="0000FF"/>
                </a:solidFill>
                <a:latin typeface="Monaco" pitchFamily="2" charset="0"/>
              </a:rPr>
              <a:t>var</a:t>
            </a:r>
            <a:r>
              <a:rPr lang="en-US" sz="2000" dirty="0">
                <a:solidFill>
                  <a:prstClr val="black"/>
                </a:solidFill>
                <a:latin typeface="Monaco" pitchFamily="2" charset="0"/>
              </a:rPr>
              <a:t> page = </a:t>
            </a:r>
            <a:r>
              <a:rPr lang="en-US" sz="2000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.        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           </a:t>
            </a: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PaymentResultErrorInvalidCreditCard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;</a:t>
            </a:r>
            <a:r>
              <a:rPr lang="ru-RU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ru-RU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smtClean="0">
                <a:solidFill>
                  <a:prstClr val="black"/>
                </a:solidFill>
                <a:latin typeface="DejaVu Sans Mono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DejaVu Sans Mono"/>
              </a:rPr>
            </a:br>
            <a:r>
              <a:rPr lang="en-US" sz="2000" dirty="0" err="1" smtClean="0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800" dirty="0"/>
          </a:p>
          <a:p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426033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43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7"/>
            <a:ext cx="8229600" cy="46805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Передать страницу как параметр  метода</a:t>
            </a:r>
            <a:r>
              <a:rPr lang="ru-RU" sz="2400" b="1" i="1" dirty="0" smtClean="0"/>
              <a:t/>
            </a:r>
            <a:br>
              <a:rPr lang="ru-RU" sz="24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5" name="Прямоугольник 4"/>
          <p:cNvSpPr/>
          <p:nvPr/>
        </p:nvSpPr>
        <p:spPr>
          <a:xfrm>
            <a:off x="264381" y="2420888"/>
            <a:ext cx="90364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IInvokable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page)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page.Invoke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.IsTrue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page.Exists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}</a:t>
            </a:r>
            <a:endParaRPr lang="ru-RU" dirty="0">
              <a:solidFill>
                <a:prstClr val="black"/>
              </a:solidFill>
              <a:latin typeface="DejaVu Sans Mono"/>
            </a:endParaRP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[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TestMethod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Test_PaymentResultErrorInvalidCreditCard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 smtClean="0">
                <a:solidFill>
                  <a:prstClr val="black"/>
                </a:solidFill>
                <a:latin typeface="DejaVu Sans Mono"/>
              </a:rPr>
              <a:t>{</a:t>
            </a:r>
            <a:endParaRPr lang="en-US" dirty="0" smtClean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 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DejaVu Sans Mono"/>
              </a:rPr>
              <a:t>  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TestThatPageExists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MyPages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.PaymentResultErrnvalidCreditCard</a:t>
            </a:r>
            <a:endParaRPr lang="en-US" dirty="0" smtClean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572000" y="2780928"/>
            <a:ext cx="2088232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3707904" y="5805264"/>
            <a:ext cx="48245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Соединительная линия уступом 10"/>
          <p:cNvCxnSpPr/>
          <p:nvPr/>
        </p:nvCxnSpPr>
        <p:spPr>
          <a:xfrm rot="16200000" flipV="1">
            <a:off x="6200317" y="3257116"/>
            <a:ext cx="2994146" cy="1670101"/>
          </a:xfrm>
          <a:prstGeom prst="bentConnector3">
            <a:avLst>
              <a:gd name="adj1" fmla="val 100140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107504" y="4005064"/>
            <a:ext cx="9036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дает нам </a:t>
            </a:r>
            <a:r>
              <a:rPr lang="en-US" dirty="0" err="1" smtClean="0"/>
              <a:t>Iinvokable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44</a:t>
            </a:fld>
            <a:endParaRPr lang="ru-RU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57200" y="1772816"/>
            <a:ext cx="8229600" cy="194421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 smtClean="0"/>
              <a:t>Если нужная </a:t>
            </a:r>
            <a:r>
              <a:rPr lang="ru-RU" sz="2400" b="1" dirty="0" smtClean="0"/>
              <a:t>страница</a:t>
            </a:r>
            <a:r>
              <a:rPr lang="ru-RU" sz="2400" dirty="0" smtClean="0"/>
              <a:t> </a:t>
            </a:r>
            <a:r>
              <a:rPr lang="ru-RU" sz="2400" b="1" dirty="0" smtClean="0"/>
              <a:t>уже открыта</a:t>
            </a:r>
            <a:r>
              <a:rPr lang="ru-RU" sz="2400" dirty="0" smtClean="0"/>
              <a:t> (после предыдущего теста ) – она </a:t>
            </a:r>
            <a:r>
              <a:rPr lang="ru-RU" sz="2400" b="1" dirty="0" smtClean="0"/>
              <a:t>будет использована повторно</a:t>
            </a: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ru-RU" sz="2000" b="1" i="1" dirty="0" smtClean="0"/>
              <a:t/>
            </a:r>
            <a:br>
              <a:rPr lang="ru-RU" sz="2000" b="1" i="1" dirty="0" smtClean="0"/>
            </a:br>
            <a: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sz="2000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sz="2000" dirty="0" smtClean="0">
              <a:solidFill>
                <a:prstClr val="black"/>
              </a:solidFill>
              <a:latin typeface="Monaco" pitchFamily="2" charset="0"/>
            </a:endParaRP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7584" y="33569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void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Invoke()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if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(Exists() ==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false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srgbClr val="0000FF"/>
                </a:solidFill>
                <a:latin typeface="DejaVu Sans Mono"/>
              </a:rPr>
              <a:t>var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= 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MyPages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.MainPage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mainPage.Invoke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DejaVu Sans Mono"/>
              </a:rPr>
              <a:t>mainPage.GoToDonatePage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1835696" y="3861048"/>
            <a:ext cx="2736304" cy="432048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77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 Have Expected Controls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45</a:t>
            </a:fld>
            <a:endParaRPr lang="ru-R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1"/>
          <a:stretch/>
        </p:blipFill>
        <p:spPr bwMode="auto">
          <a:xfrm>
            <a:off x="0" y="0"/>
            <a:ext cx="9144000" cy="443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09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>
                <a:effectLst/>
              </a:rPr>
              <a:t>Сышишь</a:t>
            </a:r>
            <a:r>
              <a:rPr lang="ru-RU" dirty="0">
                <a:effectLst/>
              </a:rPr>
              <a:t>, </a:t>
            </a:r>
            <a:r>
              <a:rPr lang="ru-RU" dirty="0" smtClean="0">
                <a:effectLst/>
              </a:rPr>
              <a:t>а есть </a:t>
            </a:r>
            <a:r>
              <a:rPr lang="ru-RU" dirty="0" err="1">
                <a:effectLst/>
              </a:rPr>
              <a:t>какиета</a:t>
            </a:r>
            <a:r>
              <a:rPr lang="ru-RU" dirty="0">
                <a:effectLst/>
              </a:rPr>
              <a:t> </a:t>
            </a:r>
            <a:r>
              <a:rPr lang="ru-RU" dirty="0" err="1">
                <a:effectLst/>
              </a:rPr>
              <a:t>кантролы</a:t>
            </a:r>
            <a:r>
              <a:rPr lang="ru-RU" dirty="0" smtClean="0">
                <a:effectLst/>
              </a:rPr>
              <a:t>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46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44860" y="1983204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DejaVu Sans Mono"/>
              </a:rPr>
              <a:t>interface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IInvokable</a:t>
            </a:r>
            <a:endParaRPr lang="en-US" sz="2000" dirty="0">
              <a:solidFill>
                <a:srgbClr val="2B91AF"/>
              </a:solidFill>
              <a:latin typeface="DejaVu Sans Mono"/>
            </a:endParaRP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2000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2000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sz="2000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sz="2000" dirty="0" err="1">
                <a:solidFill>
                  <a:prstClr val="black"/>
                </a:solidFill>
                <a:latin typeface="DejaVu Sans Mono"/>
              </a:rPr>
              <a:t>GetExpectedControls</a:t>
            </a:r>
            <a:r>
              <a:rPr lang="en-US" sz="2000" dirty="0">
                <a:solidFill>
                  <a:prstClr val="black"/>
                </a:solidFill>
                <a:latin typeface="DejaVu Sans Mono"/>
              </a:rPr>
              <a:t>();</a:t>
            </a:r>
          </a:p>
          <a:p>
            <a:r>
              <a:rPr lang="ru-RU" sz="2000" dirty="0">
                <a:solidFill>
                  <a:prstClr val="black"/>
                </a:solidFill>
                <a:latin typeface="DejaVu Sans Mono"/>
              </a:rPr>
              <a:t>}</a:t>
            </a:r>
          </a:p>
        </p:txBody>
      </p:sp>
      <p:pic>
        <p:nvPicPr>
          <p:cNvPr id="2050" name="Picture 2" descr="http://content.foto.mail.ru/bk/nat44/_blogs/i-25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64" y="4005064"/>
            <a:ext cx="1606748" cy="20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946052" y="4072179"/>
            <a:ext cx="70061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.Invoke()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.Exists()</a:t>
            </a:r>
          </a:p>
          <a:p>
            <a:r>
              <a:rPr lang="en-US" sz="4000" dirty="0" smtClean="0">
                <a:solidFill>
                  <a:prstClr val="black"/>
                </a:solidFill>
                <a:latin typeface="DejaVu Sans Mono"/>
              </a:rPr>
              <a:t>.</a:t>
            </a:r>
            <a:r>
              <a:rPr lang="en-US" sz="4000" b="1" dirty="0" err="1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  <a:endParaRPr lang="ru-RU" sz="4000" b="1" dirty="0">
              <a:solidFill>
                <a:schemeClr val="accent6">
                  <a:lumMod val="75000"/>
                </a:schemeClr>
              </a:solidFill>
              <a:latin typeface="DejaVu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9825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Expected Controls (</a:t>
            </a:r>
            <a:r>
              <a:rPr lang="en-US" dirty="0" err="1" smtClean="0"/>
              <a:t>PageObject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47</a:t>
            </a:fld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07504" y="1695646"/>
            <a:ext cx="9036496" cy="4832092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DejaVu Sans Mono"/>
              </a:rPr>
              <a:t>class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DonatePage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 : </a:t>
            </a:r>
            <a:r>
              <a:rPr lang="en-US" sz="1400" dirty="0" err="1">
                <a:solidFill>
                  <a:srgbClr val="2B91AF"/>
                </a:solidFill>
                <a:latin typeface="DejaVu Sans Mono"/>
              </a:rPr>
              <a:t>AbstractPageBase</a:t>
            </a:r>
            <a:r>
              <a:rPr lang="en-US" sz="1400" dirty="0">
                <a:solidFill>
                  <a:prstClr val="black"/>
                </a:solidFill>
                <a:latin typeface="DejaVu Sans Mono"/>
              </a:rPr>
              <a:t>, </a:t>
            </a:r>
            <a:r>
              <a:rPr lang="en-US" sz="1400" b="1" dirty="0" err="1">
                <a:solidFill>
                  <a:srgbClr val="2B91AF"/>
                </a:solidFill>
                <a:latin typeface="DejaVu Sans Mono"/>
              </a:rPr>
              <a:t>IHaveExpectedControls</a:t>
            </a:r>
            <a:endParaRPr lang="en-US" sz="1400" b="1" dirty="0">
              <a:solidFill>
                <a:srgbClr val="2B91AF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{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(Using=@"input[name='amount'][value='50']",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rbtnDonate50;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[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FindsBy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(Using=@"input[value='Donate by credit/debit card']",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             How =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How.CssSelector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DejaVu Sans Mono"/>
              </a:rPr>
              <a:t>)]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;</a:t>
            </a:r>
          </a:p>
          <a:p>
            <a:endParaRPr lang="ru-RU" dirty="0">
              <a:solidFill>
                <a:prstClr val="black"/>
              </a:solidFill>
              <a:latin typeface="DejaVu Sans Mono"/>
            </a:endParaRP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GetExpectedControls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DejaVu Sans Mono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return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0000FF"/>
                </a:solidFill>
                <a:latin typeface="DejaVu Sans Mono"/>
              </a:rPr>
              <a:t>new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 </a:t>
            </a:r>
            <a:r>
              <a:rPr lang="en-US" dirty="0">
                <a:solidFill>
                  <a:srgbClr val="2B91AF"/>
                </a:solidFill>
                <a:latin typeface="DejaVu Sans Mono"/>
              </a:rPr>
              <a:t>List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&lt;</a:t>
            </a:r>
            <a:r>
              <a:rPr lang="en-US" dirty="0" err="1">
                <a:solidFill>
                  <a:srgbClr val="2B91AF"/>
                </a:solidFill>
                <a:latin typeface="DejaVu Sans Mono"/>
              </a:rPr>
              <a:t>IWebElement</a:t>
            </a:r>
            <a:r>
              <a:rPr lang="en-US" dirty="0">
                <a:solidFill>
                  <a:prstClr val="black"/>
                </a:solidFill>
                <a:latin typeface="DejaVu Sans Mono"/>
              </a:rPr>
              <a:t>&gt;()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{</a:t>
            </a:r>
          </a:p>
          <a:p>
            <a:r>
              <a:rPr lang="en-US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>
                <a:solidFill>
                  <a:prstClr val="black"/>
                </a:solidFill>
                <a:latin typeface="DejaVu Sans Mono"/>
              </a:rPr>
              <a:t>rbtnDonate50,</a:t>
            </a:r>
          </a:p>
          <a:p>
            <a:r>
              <a:rPr lang="en-US" b="1" dirty="0">
                <a:solidFill>
                  <a:prstClr val="black"/>
                </a:solidFill>
                <a:latin typeface="DejaVu Sans Mono"/>
              </a:rPr>
              <a:t>            </a:t>
            </a:r>
            <a:r>
              <a:rPr lang="en-US" b="1" dirty="0" err="1">
                <a:solidFill>
                  <a:prstClr val="black"/>
                </a:solidFill>
                <a:latin typeface="DejaVu Sans Mono"/>
              </a:rPr>
              <a:t>btnMakeDonation</a:t>
            </a:r>
            <a:endParaRPr lang="en-US" b="1" dirty="0">
              <a:solidFill>
                <a:prstClr val="black"/>
              </a:solidFill>
              <a:latin typeface="DejaVu Sans Mono"/>
            </a:endParaRP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    };</a:t>
            </a:r>
          </a:p>
          <a:p>
            <a:r>
              <a:rPr lang="ru-RU" dirty="0">
                <a:solidFill>
                  <a:prstClr val="black"/>
                </a:solidFill>
                <a:latin typeface="DejaVu Sans Mono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459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Спасибы</a:t>
            </a:r>
            <a:r>
              <a:rPr lang="ru-RU" dirty="0"/>
              <a:t>: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48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 то, что доклад состоялся:</a:t>
            </a:r>
          </a:p>
          <a:p>
            <a:pPr marL="0" indent="0">
              <a:buNone/>
            </a:pPr>
            <a:r>
              <a:rPr lang="ru-RU" dirty="0" smtClean="0"/>
              <a:t>	Спасибо </a:t>
            </a:r>
            <a:r>
              <a:rPr lang="ru-RU" dirty="0"/>
              <a:t>Вам</a:t>
            </a:r>
            <a:r>
              <a:rPr lang="ru-RU" dirty="0" smtClean="0"/>
              <a:t>!</a:t>
            </a:r>
            <a:br>
              <a:rPr lang="ru-RU" dirty="0" smtClean="0"/>
            </a:br>
            <a:endParaRPr lang="ru-RU" dirty="0"/>
          </a:p>
          <a:p>
            <a:r>
              <a:rPr lang="ru-RU" dirty="0"/>
              <a:t>За </a:t>
            </a:r>
            <a:r>
              <a:rPr lang="en-US" dirty="0"/>
              <a:t>Invoke</a:t>
            </a:r>
            <a:r>
              <a:rPr lang="ru-RU" dirty="0" smtClean="0"/>
              <a:t>()</a:t>
            </a:r>
          </a:p>
          <a:p>
            <a:pPr marL="457200" lvl="1" indent="0">
              <a:buNone/>
            </a:pPr>
            <a:r>
              <a:rPr lang="ru-RU" dirty="0" smtClean="0"/>
              <a:t>	Виктору </a:t>
            </a:r>
            <a:r>
              <a:rPr lang="ru-RU" dirty="0" err="1"/>
              <a:t>Линчевскому</a:t>
            </a:r>
            <a:r>
              <a:rPr lang="ru-RU" dirty="0"/>
              <a:t> </a:t>
            </a:r>
            <a:r>
              <a:rPr lang="ru-RU" dirty="0" smtClean="0"/>
              <a:t>	</a:t>
            </a:r>
          </a:p>
          <a:p>
            <a:pPr marL="400050" lvl="1" indent="0">
              <a:buNone/>
            </a:pPr>
            <a:r>
              <a:rPr lang="ru-RU" dirty="0" smtClean="0"/>
              <a:t>	Леониду Артемьеву</a:t>
            </a:r>
            <a:br>
              <a:rPr lang="ru-RU" dirty="0" smtClean="0"/>
            </a:br>
            <a:endParaRPr lang="ru-RU" dirty="0" smtClean="0"/>
          </a:p>
          <a:p>
            <a:r>
              <a:rPr lang="ru-RU" dirty="0" smtClean="0"/>
              <a:t>Помощь в подготовке доклада:</a:t>
            </a:r>
          </a:p>
          <a:p>
            <a:pPr marL="457200" lvl="1" indent="0">
              <a:buNone/>
            </a:pPr>
            <a:r>
              <a:rPr lang="ru-RU" dirty="0" smtClean="0"/>
              <a:t>	Михаил </a:t>
            </a:r>
            <a:r>
              <a:rPr lang="ru-RU" dirty="0" err="1"/>
              <a:t>Поляруш</a:t>
            </a:r>
            <a:endParaRPr lang="ru-RU" dirty="0"/>
          </a:p>
          <a:p>
            <a:pPr marL="457200" lvl="1" indent="0">
              <a:buNone/>
            </a:pPr>
            <a:r>
              <a:rPr lang="ru-RU" dirty="0" smtClean="0"/>
              <a:t>	Андрей </a:t>
            </a:r>
            <a:r>
              <a:rPr lang="ru-RU" dirty="0"/>
              <a:t>Ребров </a:t>
            </a:r>
          </a:p>
        </p:txBody>
      </p:sp>
    </p:spTree>
    <p:extLst>
      <p:ext uri="{BB962C8B-B14F-4D97-AF65-F5344CB8AC3E}">
        <p14:creationId xmlns:p14="http://schemas.microsoft.com/office/powerpoint/2010/main" val="4199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Я не прощаюсь, я говорю: до свидания!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49</a:t>
            </a:fld>
            <a:endParaRPr lang="ru-RU"/>
          </a:p>
        </p:txBody>
      </p:sp>
      <p:pic>
        <p:nvPicPr>
          <p:cNvPr id="4" name="Picture 4" descr="D:\projects_current\home-page-photo\200_pho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86673"/>
            <a:ext cx="3240360" cy="4504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33601">
            <a:off x="5809581" y="3584116"/>
            <a:ext cx="4904298" cy="5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11502"/>
            <a:ext cx="3648075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948" y="3429000"/>
            <a:ext cx="37052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179512" y="5558730"/>
            <a:ext cx="3240360" cy="632044"/>
          </a:xfrm>
          <a:prstGeom prst="rect">
            <a:avLst/>
          </a:prstGeom>
          <a:solidFill>
            <a:srgbClr val="595959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12671" y="5558730"/>
            <a:ext cx="3209533" cy="646331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2"/>
                </a:solidFill>
              </a:rPr>
              <a:t>Дима </a:t>
            </a:r>
            <a:r>
              <a:rPr lang="ru-RU" sz="3600" b="1" dirty="0" err="1" smtClean="0">
                <a:solidFill>
                  <a:schemeClr val="bg2"/>
                </a:solidFill>
              </a:rPr>
              <a:t>Жарий</a:t>
            </a:r>
            <a:endParaRPr lang="ru-RU" sz="3600" b="1" dirty="0">
              <a:solidFill>
                <a:schemeClr val="bg2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96" y="4857402"/>
            <a:ext cx="3672408" cy="140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78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mtClean="0">
                <a:effectLst/>
              </a:rPr>
              <a:t>Нет. Если у вас 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663" y="4221088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1520" y="1772816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public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void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Wikipedia_Smart_Search_Test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RemoteWebDriver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driver = </a:t>
            </a:r>
            <a:r>
              <a:rPr lang="en-US" dirty="0">
                <a:solidFill>
                  <a:srgbClr val="0000FF"/>
                </a:solidFill>
                <a:latin typeface="Monaco" pitchFamily="2" charset="0"/>
              </a:rPr>
              <a:t>new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Monaco" pitchFamily="2" charset="0"/>
              </a:rPr>
              <a:t>InternetExplorerDriver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();</a:t>
            </a:r>
          </a:p>
          <a:p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/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driver.Navigate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GoToUrl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"http://en.wikipedia.org/wiki/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Main_Page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driver.FindElementByCssSelector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@"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div#simpleSearch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.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SendKeys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onaco" pitchFamily="2" charset="0"/>
              </a:rPr>
              <a:t>Webdriver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 Selenium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"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);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 smtClean="0">
                <a:solidFill>
                  <a:srgbClr val="2B91AF"/>
                </a:solidFill>
                <a:latin typeface="Monaco" pitchFamily="2" charset="0"/>
              </a:rPr>
              <a:t>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Assert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.AreEqual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"http://</a:t>
            </a:r>
            <a:r>
              <a:rPr lang="en-US" dirty="0" smtClean="0">
                <a:solidFill>
                  <a:srgbClr val="A31515"/>
                </a:solidFill>
                <a:latin typeface="Monaco" pitchFamily="2" charset="0"/>
              </a:rPr>
              <a:t>en.wiki {...} Driver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  <a:p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                  ,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driver.Url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);</a:t>
            </a:r>
          </a:p>
          <a:p>
            <a:r>
              <a:rPr lang="ru-RU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pPr marL="0" indent="0">
              <a:buNone/>
            </a:pPr>
            <a:r>
              <a:rPr lang="en-US" sz="1800" dirty="0" smtClean="0">
                <a:latin typeface="Monaco" pitchFamily="2" charset="0"/>
              </a:rPr>
              <a:t/>
            </a:r>
            <a:br>
              <a:rPr lang="en-US" sz="1800" dirty="0" smtClean="0">
                <a:latin typeface="Monaco" pitchFamily="2" charset="0"/>
              </a:rPr>
            </a:br>
            <a:r>
              <a:rPr lang="en-US" sz="1800" dirty="0" smtClean="0">
                <a:latin typeface="Monaco" pitchFamily="2" charset="0"/>
              </a:rPr>
              <a:t>   </a:t>
            </a:r>
            <a:r>
              <a:rPr lang="en-US" sz="1800" dirty="0" err="1" smtClean="0">
                <a:latin typeface="Monaco" pitchFamily="2" charset="0"/>
              </a:rPr>
              <a:t>driver.FindElement</a:t>
            </a:r>
            <a:r>
              <a:rPr lang="en-US" sz="1800" dirty="0" smtClean="0">
                <a:latin typeface="Monaco" pitchFamily="2" charset="0"/>
              </a:rPr>
              <a:t>(</a:t>
            </a:r>
            <a:r>
              <a:rPr lang="en-US" sz="1800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sz="1800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latin typeface="Monaco" pitchFamily="2" charset="0"/>
              </a:rPr>
              <a:t>"//a[text()='Log On</a:t>
            </a:r>
            <a:r>
              <a:rPr lang="en-US" sz="1800" dirty="0" smtClean="0">
                <a:solidFill>
                  <a:srgbClr val="A31515"/>
                </a:solidFill>
                <a:latin typeface="Monaco" pitchFamily="2" charset="0"/>
              </a:rPr>
              <a:t>']"</a:t>
            </a: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))</a:t>
            </a:r>
            <a:b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sz="1800" dirty="0" smtClean="0">
                <a:solidFill>
                  <a:prstClr val="black"/>
                </a:solidFill>
                <a:latin typeface="Monaco" pitchFamily="2" charset="0"/>
              </a:rPr>
              <a:t>   .</a:t>
            </a:r>
            <a:r>
              <a:rPr lang="en-US" sz="1800" dirty="0">
                <a:solidFill>
                  <a:prstClr val="black"/>
                </a:solidFill>
                <a:latin typeface="Monaco" pitchFamily="2" charset="0"/>
              </a:rPr>
              <a:t>Click();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99592" y="4925834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Monaco" pitchFamily="2" charset="0"/>
              </a:rPr>
              <a:t>// Click on the Log On link.</a:t>
            </a:r>
          </a:p>
          <a:p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 = </a:t>
            </a:r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driver.FindElement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</a:t>
            </a:r>
            <a:br>
              <a:rPr lang="en-US" dirty="0" smtClean="0">
                <a:solidFill>
                  <a:prstClr val="black"/>
                </a:solidFill>
                <a:latin typeface="Monaco" pitchFamily="2" charset="0"/>
              </a:rPr>
            </a:b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                       </a:t>
            </a:r>
            <a:r>
              <a:rPr lang="en-US" dirty="0" err="1" smtClean="0">
                <a:solidFill>
                  <a:srgbClr val="2B91AF"/>
                </a:solidFill>
                <a:latin typeface="Monaco" pitchFamily="2" charset="0"/>
              </a:rPr>
              <a:t>By</a:t>
            </a:r>
            <a:r>
              <a:rPr lang="en-US" dirty="0" err="1" smtClean="0">
                <a:solidFill>
                  <a:prstClr val="black"/>
                </a:solidFill>
                <a:latin typeface="Monaco" pitchFamily="2" charset="0"/>
              </a:rPr>
              <a:t>.XPath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Monaco" pitchFamily="2" charset="0"/>
              </a:rPr>
              <a:t>"//a[text()='Log On']"</a:t>
            </a:r>
            <a:r>
              <a:rPr lang="en-US" dirty="0">
                <a:solidFill>
                  <a:prstClr val="black"/>
                </a:solidFill>
                <a:latin typeface="Monaco" pitchFamily="2" charset="0"/>
              </a:rPr>
              <a:t>));</a:t>
            </a:r>
          </a:p>
          <a:p>
            <a:r>
              <a:rPr lang="en-US" dirty="0" err="1">
                <a:solidFill>
                  <a:prstClr val="black"/>
                </a:solidFill>
                <a:latin typeface="Monaco" pitchFamily="2" charset="0"/>
              </a:rPr>
              <a:t>logOnLink.Click</a:t>
            </a:r>
            <a:r>
              <a:rPr lang="en-US" dirty="0" smtClean="0">
                <a:solidFill>
                  <a:prstClr val="black"/>
                </a:solidFill>
                <a:latin typeface="Monaco" pitchFamily="2" charset="0"/>
              </a:rPr>
              <a:t>();</a:t>
            </a:r>
            <a:endParaRPr lang="en-US" dirty="0">
              <a:solidFill>
                <a:prstClr val="black"/>
              </a:solidFill>
              <a:latin typeface="Monaco" pitchFamily="2" charset="0"/>
            </a:endParaRPr>
          </a:p>
        </p:txBody>
      </p:sp>
      <p:sp>
        <p:nvSpPr>
          <p:cNvPr id="10" name="Стрелка вниз 9"/>
          <p:cNvSpPr/>
          <p:nvPr/>
        </p:nvSpPr>
        <p:spPr>
          <a:xfrm>
            <a:off x="3419872" y="4365104"/>
            <a:ext cx="576064" cy="504056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1977</TotalTime>
  <Words>985</Words>
  <Application>Microsoft Office PowerPoint</Application>
  <PresentationFormat>Экран (4:3)</PresentationFormat>
  <Paragraphs>367</Paragraphs>
  <Slides>49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Тема Office</vt:lpstr>
      <vt:lpstr>За пределами PageObject</vt:lpstr>
      <vt:lpstr>Давайте познакомимся!</vt:lpstr>
      <vt:lpstr>Презентация PowerPoint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Что ожидалось после предыдущего слайда</vt:lpstr>
      <vt:lpstr>Но, получилось в итоге…</vt:lpstr>
      <vt:lpstr>Иногда, мы не можем контролировать ВСЁ</vt:lpstr>
      <vt:lpstr>Иногда, мы не можем контролировать ВСЁ</vt:lpstr>
      <vt:lpstr>Презентация PowerPoint</vt:lpstr>
      <vt:lpstr>PageObject – он как книжная полка</vt:lpstr>
      <vt:lpstr> Page Object – он гибкий</vt:lpstr>
      <vt:lpstr>PageObject – главная цель</vt:lpstr>
      <vt:lpstr>Свойства PageObject</vt:lpstr>
      <vt:lpstr>PageObject – это:</vt:lpstr>
      <vt:lpstr>А выглядит всё вот так</vt:lpstr>
      <vt:lpstr>Демо!</vt:lpstr>
      <vt:lpstr>Что это было? – статический Page object!</vt:lpstr>
      <vt:lpstr>Позитив 01: Тест стал читабелен</vt:lpstr>
      <vt:lpstr>Позитив 2: Удобная «точка входа» в страницы</vt:lpstr>
      <vt:lpstr>Позитив 3: Driver стал доступен отовсюду!</vt:lpstr>
      <vt:lpstr>И еще раз о позитиве</vt:lpstr>
      <vt:lpstr>Ограничения статического класса в C#</vt:lpstr>
      <vt:lpstr>Гибкость – это важно. Page Object как Object</vt:lpstr>
      <vt:lpstr>Тест не изменился! Спасибо, MyPages</vt:lpstr>
      <vt:lpstr>Изменения в MyPages</vt:lpstr>
      <vt:lpstr>Новая структура проекта</vt:lpstr>
      <vt:lpstr>AbstractPageBase</vt:lpstr>
      <vt:lpstr>PaymentResultPage</vt:lpstr>
      <vt:lpstr>Changelog</vt:lpstr>
      <vt:lpstr>Статический/Динамический – разница в перспективах</vt:lpstr>
      <vt:lpstr>Паттерны (рецепты)  и Интерфейсы (роли)</vt:lpstr>
      <vt:lpstr>Цепочка ответственности  /Chain of responsibility/</vt:lpstr>
      <vt:lpstr>Chain of Responsibility</vt:lpstr>
      <vt:lpstr>Iinvokable</vt:lpstr>
      <vt:lpstr>НужнаяPage.Invoke():</vt:lpstr>
      <vt:lpstr>Что дает нам Iinvokable?</vt:lpstr>
      <vt:lpstr>Что дает нам Iinvokable?</vt:lpstr>
      <vt:lpstr>Что дает нам Iinvokable?</vt:lpstr>
      <vt:lpstr> I Have Expected Controls</vt:lpstr>
      <vt:lpstr>Сышишь, а есть какиета кантролы?</vt:lpstr>
      <vt:lpstr>Get Expected Controls (PageObject)</vt:lpstr>
      <vt:lpstr>Спасибы:</vt:lpstr>
      <vt:lpstr>Я не прощаюсь, я говорю: до свидания!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104</cp:revision>
  <dcterms:created xsi:type="dcterms:W3CDTF">2012-12-17T21:03:07Z</dcterms:created>
  <dcterms:modified xsi:type="dcterms:W3CDTF">2013-01-31T20:20:32Z</dcterms:modified>
</cp:coreProperties>
</file>